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8" r:id="rId2"/>
    <p:sldId id="259" r:id="rId3"/>
    <p:sldId id="262" r:id="rId4"/>
    <p:sldId id="299" r:id="rId5"/>
    <p:sldId id="303" r:id="rId6"/>
    <p:sldId id="322" r:id="rId7"/>
    <p:sldId id="304" r:id="rId8"/>
    <p:sldId id="323" r:id="rId9"/>
    <p:sldId id="305" r:id="rId10"/>
    <p:sldId id="326" r:id="rId11"/>
    <p:sldId id="260" r:id="rId12"/>
    <p:sldId id="296" r:id="rId13"/>
    <p:sldId id="300" r:id="rId14"/>
    <p:sldId id="306" r:id="rId15"/>
    <p:sldId id="301" r:id="rId16"/>
    <p:sldId id="324" r:id="rId17"/>
    <p:sldId id="325" r:id="rId18"/>
    <p:sldId id="320" r:id="rId19"/>
    <p:sldId id="315" r:id="rId20"/>
    <p:sldId id="317" r:id="rId21"/>
    <p:sldId id="316" r:id="rId22"/>
    <p:sldId id="302" r:id="rId23"/>
    <p:sldId id="318" r:id="rId24"/>
    <p:sldId id="321" r:id="rId25"/>
    <p:sldId id="28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7A5D"/>
    <a:srgbClr val="C62226"/>
    <a:srgbClr val="EFC415"/>
    <a:srgbClr val="6BC0E8"/>
    <a:srgbClr val="F57FB0"/>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95" autoAdjust="0"/>
    <p:restoredTop sz="83387"/>
  </p:normalViewPr>
  <p:slideViewPr>
    <p:cSldViewPr>
      <p:cViewPr varScale="1">
        <p:scale>
          <a:sx n="135" d="100"/>
          <a:sy n="135" d="100"/>
        </p:scale>
        <p:origin x="208" y="184"/>
      </p:cViewPr>
      <p:guideLst>
        <p:guide orient="horz" pos="2160"/>
        <p:guide pos="3840"/>
      </p:guideLst>
    </p:cSldViewPr>
  </p:slideViewPr>
  <p:notesTextViewPr>
    <p:cViewPr>
      <p:scale>
        <a:sx n="100" d="100"/>
        <a:sy n="100" d="100"/>
      </p:scale>
      <p:origin x="0" y="-34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我们的模型最终结合了</a:t>
            </a:r>
            <a:r>
              <a:rPr kumimoji="1" lang="en-US" altLang="zh-CN" dirty="0"/>
              <a:t>VAE</a:t>
            </a:r>
            <a:r>
              <a:rPr kumimoji="1" lang="zh-CN" altLang="en-US" dirty="0"/>
              <a:t>和</a:t>
            </a:r>
            <a:r>
              <a:rPr kumimoji="1" lang="en-US" altLang="zh-CN" dirty="0"/>
              <a:t>style-transfer</a:t>
            </a:r>
            <a:r>
              <a:rPr kumimoji="1" lang="zh-CN" altLang="en-US" dirty="0"/>
              <a:t>来预测单细胞扰动，比起其他方法有了明显的提升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12</a:t>
            </a:fld>
            <a:endParaRPr lang="zh-CN" altLang="en-US"/>
          </a:p>
        </p:txBody>
      </p:sp>
    </p:spTree>
    <p:extLst>
      <p:ext uri="{BB962C8B-B14F-4D97-AF65-F5344CB8AC3E}">
        <p14:creationId xmlns:p14="http://schemas.microsoft.com/office/powerpoint/2010/main" val="240773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这是我们的模型</a:t>
            </a:r>
            <a:endParaRPr kumimoji="1" lang="en-US" altLang="zh-CN" dirty="0"/>
          </a:p>
          <a:p>
            <a:r>
              <a:rPr kumimoji="1" lang="zh-CN" altLang="en-US" dirty="0"/>
              <a:t>我们使用了两个</a:t>
            </a:r>
            <a:r>
              <a:rPr kumimoji="1" lang="en-US" altLang="zh-CN" dirty="0"/>
              <a:t>encoder,</a:t>
            </a:r>
            <a:r>
              <a:rPr kumimoji="1" lang="zh-CN" altLang="en-US" dirty="0"/>
              <a:t> </a:t>
            </a:r>
            <a:r>
              <a:rPr kumimoji="1" lang="en-US" altLang="zh-CN" dirty="0"/>
              <a:t>style</a:t>
            </a:r>
            <a:r>
              <a:rPr kumimoji="1" lang="zh-CN" altLang="en-US" dirty="0"/>
              <a:t> </a:t>
            </a:r>
            <a:r>
              <a:rPr kumimoji="1" lang="en-US" altLang="zh-CN" dirty="0"/>
              <a:t>encoder</a:t>
            </a:r>
            <a:r>
              <a:rPr kumimoji="1" lang="zh-CN" altLang="en-US" dirty="0"/>
              <a:t>和</a:t>
            </a:r>
            <a:r>
              <a:rPr kumimoji="1" lang="en-US" altLang="zh-CN" dirty="0"/>
              <a:t>content</a:t>
            </a:r>
            <a:r>
              <a:rPr kumimoji="1" lang="zh-CN" altLang="en-US" dirty="0"/>
              <a:t> </a:t>
            </a:r>
            <a:r>
              <a:rPr kumimoji="1" lang="en-US" altLang="zh-CN" dirty="0"/>
              <a:t>encoder</a:t>
            </a:r>
          </a:p>
          <a:p>
            <a:r>
              <a:rPr kumimoji="1" lang="en-US" altLang="zh-CN" dirty="0"/>
              <a:t>Style</a:t>
            </a:r>
            <a:r>
              <a:rPr kumimoji="1" lang="zh-CN" altLang="en-US" dirty="0"/>
              <a:t> </a:t>
            </a:r>
            <a:r>
              <a:rPr kumimoji="1" lang="en-US" altLang="zh-CN" dirty="0"/>
              <a:t>encoder</a:t>
            </a:r>
            <a:r>
              <a:rPr kumimoji="1" lang="zh-CN" altLang="en-US" dirty="0"/>
              <a:t>， 也就是上面的</a:t>
            </a:r>
            <a:r>
              <a:rPr kumimoji="1" lang="en-US" altLang="zh-CN" dirty="0"/>
              <a:t>encoder,</a:t>
            </a:r>
            <a:r>
              <a:rPr kumimoji="1" lang="zh-CN" altLang="en-US" dirty="0"/>
              <a:t>可以模拟出</a:t>
            </a:r>
            <a:r>
              <a:rPr kumimoji="1" lang="en-US" altLang="zh-CN" dirty="0"/>
              <a:t>perturb</a:t>
            </a:r>
            <a:r>
              <a:rPr kumimoji="1" lang="zh-CN" altLang="en-US" dirty="0"/>
              <a:t>前后的细胞的隐变量风格的差距，来达到风格迁移的效果</a:t>
            </a:r>
            <a:endParaRPr kumimoji="1" lang="en-US" altLang="zh-CN" dirty="0"/>
          </a:p>
          <a:p>
            <a:r>
              <a:rPr kumimoji="1" lang="zh-CN" altLang="en-US" dirty="0"/>
              <a:t>下面这一条公式则是我们最后的</a:t>
            </a:r>
            <a:r>
              <a:rPr kumimoji="1" lang="en-US" altLang="zh-CN" dirty="0"/>
              <a:t>loss</a:t>
            </a:r>
            <a:r>
              <a:rPr kumimoji="1" lang="zh-CN" altLang="en-US" dirty="0"/>
              <a:t> </a:t>
            </a:r>
            <a:r>
              <a:rPr kumimoji="1" lang="en-US" altLang="zh-CN" dirty="0"/>
              <a:t>function,</a:t>
            </a:r>
            <a:r>
              <a:rPr kumimoji="1" lang="zh-CN" altLang="en-US" dirty="0"/>
              <a:t> 其中，</a:t>
            </a:r>
            <a:r>
              <a:rPr kumimoji="1" lang="en-US" altLang="zh-CN" dirty="0" err="1"/>
              <a:t>StyleLoss</a:t>
            </a:r>
            <a:r>
              <a:rPr kumimoji="1" lang="zh-CN" altLang="en-US" dirty="0"/>
              <a:t>和</a:t>
            </a:r>
            <a:r>
              <a:rPr kumimoji="1" lang="en-US" altLang="zh-CN" dirty="0" err="1"/>
              <a:t>GeneratedLoss</a:t>
            </a:r>
            <a:r>
              <a:rPr kumimoji="1" lang="zh-CN" altLang="en-US" dirty="0"/>
              <a:t>使用了</a:t>
            </a:r>
            <a:r>
              <a:rPr kumimoji="1" lang="en-US" altLang="zh-CN" dirty="0"/>
              <a:t>SmoothL1Loss</a:t>
            </a:r>
            <a:r>
              <a:rPr kumimoji="1" lang="zh-CN" altLang="en-US" dirty="0"/>
              <a:t>作为我们的损失函数</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14</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这是我们使用的数据集，分别是一组</a:t>
            </a:r>
            <a:r>
              <a:rPr kumimoji="1" lang="en-US" altLang="zh-CN" dirty="0" err="1"/>
              <a:t>hpoly</a:t>
            </a:r>
            <a:r>
              <a:rPr kumimoji="1" lang="zh-CN" altLang="en-US" dirty="0"/>
              <a:t>细胞和两组</a:t>
            </a:r>
            <a:r>
              <a:rPr kumimoji="1" lang="en-US" altLang="zh-CN" dirty="0" err="1"/>
              <a:t>pbmc</a:t>
            </a:r>
            <a:r>
              <a:rPr kumimoji="1" lang="zh-CN" altLang="en-US" dirty="0"/>
              <a:t>细胞</a:t>
            </a:r>
            <a:endParaRPr kumimoji="1" lang="en-US" altLang="zh-CN" dirty="0"/>
          </a:p>
          <a:p>
            <a:r>
              <a:rPr kumimoji="1" lang="zh-CN" altLang="en-US" dirty="0"/>
              <a:t>每组数据集我们选用了</a:t>
            </a:r>
            <a:r>
              <a:rPr kumimoji="1" lang="en-US" altLang="zh-CN" dirty="0"/>
              <a:t>7000</a:t>
            </a:r>
            <a:r>
              <a:rPr kumimoji="1" lang="zh-CN" altLang="en-US" dirty="0"/>
              <a:t>个左右的基因，并保证了这些基因都存在于</a:t>
            </a:r>
            <a:r>
              <a:rPr kumimoji="1" lang="en-US" altLang="zh-CN" dirty="0"/>
              <a:t>5</a:t>
            </a:r>
            <a:r>
              <a:rPr kumimoji="1" lang="zh-CN" altLang="en-US" dirty="0"/>
              <a:t>个以上的细胞中防止</a:t>
            </a:r>
            <a:r>
              <a:rPr kumimoji="1" lang="en-US" altLang="zh-CN" dirty="0"/>
              <a:t>outlier</a:t>
            </a:r>
            <a:r>
              <a:rPr kumimoji="1" lang="zh-CN" altLang="en-US" dirty="0"/>
              <a:t>的出现</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这是我们模型的效果，其中最左边红色的柱子表示的是我们模型的效果</a:t>
            </a:r>
            <a:endParaRPr kumimoji="1" lang="en-US" altLang="zh-CN" dirty="0"/>
          </a:p>
          <a:p>
            <a:r>
              <a:rPr kumimoji="1" lang="zh-CN" altLang="en-US" dirty="0"/>
              <a:t>可以看到在三个数据集中我们模型的效果都要比别的模型更好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18</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err="1"/>
              <a:t>pbmc_Kang</a:t>
            </a:r>
            <a:r>
              <a:rPr kumimoji="1" lang="zh-CN" altLang="en-US" dirty="0"/>
              <a:t>数据集中的效果</a:t>
            </a:r>
            <a:endParaRPr kumimoji="1" lang="en-US" altLang="zh-CN" dirty="0"/>
          </a:p>
          <a:p>
            <a:r>
              <a:rPr kumimoji="1" lang="zh-CN" altLang="en-US" dirty="0"/>
              <a:t>其中，</a:t>
            </a:r>
            <a:r>
              <a:rPr kumimoji="1" lang="en-US" altLang="zh-CN" dirty="0"/>
              <a:t>top</a:t>
            </a:r>
            <a:r>
              <a:rPr kumimoji="1" lang="zh-CN" altLang="en-US" dirty="0"/>
              <a:t> </a:t>
            </a:r>
            <a:r>
              <a:rPr kumimoji="1" lang="en-US" altLang="zh-CN" dirty="0"/>
              <a:t>100</a:t>
            </a:r>
            <a:r>
              <a:rPr kumimoji="1" lang="zh-CN" altLang="en-US" dirty="0"/>
              <a:t> </a:t>
            </a:r>
            <a:r>
              <a:rPr kumimoji="1" lang="en-US" altLang="zh-CN" dirty="0"/>
              <a:t>DEGs</a:t>
            </a:r>
            <a:r>
              <a:rPr kumimoji="1" lang="zh-CN" altLang="en-US" dirty="0"/>
              <a:t> 指的是</a:t>
            </a:r>
            <a:r>
              <a:rPr kumimoji="1" lang="en-US" altLang="zh-CN" dirty="0"/>
              <a:t>100</a:t>
            </a:r>
            <a:r>
              <a:rPr kumimoji="1" lang="zh-CN" altLang="en-US" dirty="0"/>
              <a:t>个</a:t>
            </a:r>
            <a:r>
              <a:rPr kumimoji="1" lang="en-US" altLang="zh-CN" dirty="0"/>
              <a:t>perturb</a:t>
            </a:r>
            <a:r>
              <a:rPr kumimoji="1" lang="zh-CN" altLang="en-US" dirty="0"/>
              <a:t>前后表达差异最大的基因，这些基因通常被称为“靶点”，通常被看做是早期诊断的标志物</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这是模型在另外一个</a:t>
            </a:r>
            <a:r>
              <a:rPr kumimoji="1" lang="en-US" altLang="zh-CN" dirty="0"/>
              <a:t>PBMC</a:t>
            </a:r>
            <a:r>
              <a:rPr kumimoji="1" lang="zh-CN" altLang="en-US" dirty="0"/>
              <a:t>数据集上的表现</a:t>
            </a:r>
            <a:endParaRPr kumimoji="1" lang="en-US" altLang="zh-CN" dirty="0"/>
          </a:p>
          <a:p>
            <a:r>
              <a:rPr kumimoji="1" lang="zh-CN" altLang="en-US" dirty="0"/>
              <a:t>先来看左边这张图，这张图展示了我们的模型在不同细胞上的准确率，可以看到，对于</a:t>
            </a:r>
            <a:r>
              <a:rPr kumimoji="1" lang="en-US" altLang="zh-CN" dirty="0"/>
              <a:t>PBMC</a:t>
            </a:r>
            <a:r>
              <a:rPr kumimoji="1" lang="zh-CN" altLang="en-US" dirty="0"/>
              <a:t>数据集中的绝大部分细胞，我们的模型的预测与真实值的</a:t>
            </a:r>
            <a:r>
              <a:rPr kumimoji="1" lang="en-US" altLang="zh-CN" dirty="0"/>
              <a:t>R^2</a:t>
            </a:r>
            <a:r>
              <a:rPr kumimoji="1" lang="zh-CN" altLang="en-US" dirty="0"/>
              <a:t>都在</a:t>
            </a:r>
            <a:r>
              <a:rPr kumimoji="1" lang="en-US" altLang="zh-CN" dirty="0"/>
              <a:t>0.98</a:t>
            </a:r>
            <a:r>
              <a:rPr kumimoji="1" lang="zh-CN" altLang="en-US" dirty="0"/>
              <a:t>以上</a:t>
            </a:r>
            <a:endParaRPr kumimoji="1" lang="en-US" altLang="zh-CN" dirty="0"/>
          </a:p>
          <a:p>
            <a:r>
              <a:rPr kumimoji="1" lang="zh-CN" altLang="en-US" dirty="0"/>
              <a:t>而右边这张图则展示了我们的模型在不同基因表达条件下的预测情况。</a:t>
            </a:r>
            <a:endParaRPr kumimoji="1" lang="en-US" altLang="zh-CN" dirty="0"/>
          </a:p>
          <a:p>
            <a:r>
              <a:rPr kumimoji="1" lang="zh-CN" altLang="en-US" dirty="0"/>
              <a:t>可以看到有三种可能性</a:t>
            </a:r>
            <a:endParaRPr kumimoji="1" lang="en-US" altLang="zh-CN" dirty="0"/>
          </a:p>
          <a:p>
            <a:r>
              <a:rPr kumimoji="1" lang="zh-CN" altLang="en-US" dirty="0"/>
              <a:t>第一种情况是：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后基因表达很高</a:t>
            </a:r>
            <a:r>
              <a:rPr kumimoji="1" lang="en-US" altLang="zh-CN" dirty="0"/>
              <a:t>(</a:t>
            </a:r>
            <a:r>
              <a:rPr kumimoji="1" lang="zh-CN" altLang="en-US" dirty="0"/>
              <a:t>第三排</a:t>
            </a:r>
            <a:r>
              <a:rPr kumimoji="1" lang="en-US" altLang="zh-CN" dirty="0"/>
              <a:t>)</a:t>
            </a:r>
          </a:p>
          <a:p>
            <a:r>
              <a:rPr kumimoji="1" lang="zh-CN" altLang="en-US" dirty="0"/>
              <a:t>第二种情况是：</a:t>
            </a:r>
            <a:r>
              <a:rPr kumimoji="1" lang="en-US" altLang="zh-CN" dirty="0"/>
              <a:t>perturb</a:t>
            </a:r>
            <a:r>
              <a:rPr kumimoji="1" lang="zh-CN" altLang="en-US" dirty="0"/>
              <a:t>前的基因表达很高</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后基因表达也很高</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第三种情况是：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后基因表达也很低</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在这三种情况下，我们的模型都能很好地预测</a:t>
            </a:r>
            <a:r>
              <a:rPr kumimoji="1" lang="en-US" altLang="zh-CN" dirty="0"/>
              <a:t>perturb</a:t>
            </a:r>
            <a:r>
              <a:rPr kumimoji="1" lang="zh-CN" altLang="en-US" dirty="0"/>
              <a:t>后的基因表达</a:t>
            </a:r>
            <a:r>
              <a:rPr kumimoji="1" lang="en-US" altLang="zh-CN" dirty="0"/>
              <a:t>(</a:t>
            </a:r>
            <a:r>
              <a:rPr kumimoji="1" lang="zh-CN" altLang="en-US" dirty="0"/>
              <a:t>颜色和大小都很相近</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a:t>H.poly</a:t>
            </a:r>
            <a:r>
              <a:rPr kumimoji="1" lang="zh-CN" altLang="en-US" dirty="0"/>
              <a:t>数据集中的预测效果</a:t>
            </a:r>
            <a:endParaRPr kumimoji="1" lang="en-US" altLang="zh-CN" dirty="0"/>
          </a:p>
          <a:p>
            <a:r>
              <a:rPr kumimoji="1" lang="zh-CN" altLang="en-US" dirty="0"/>
              <a:t>蓝色的点代表</a:t>
            </a:r>
            <a:r>
              <a:rPr kumimoji="1" lang="en-US" altLang="zh-CN" dirty="0"/>
              <a:t>perturb</a:t>
            </a:r>
            <a:r>
              <a:rPr kumimoji="1" lang="zh-CN" altLang="en-US" dirty="0"/>
              <a:t>前细胞的基因表达</a:t>
            </a:r>
            <a:endParaRPr kumimoji="1" lang="en-US" altLang="zh-CN" dirty="0"/>
          </a:p>
          <a:p>
            <a:r>
              <a:rPr kumimoji="1" lang="zh-CN" altLang="en-US" dirty="0"/>
              <a:t>橙色的点代表</a:t>
            </a:r>
            <a:r>
              <a:rPr kumimoji="1" lang="en-US" altLang="zh-CN" dirty="0"/>
              <a:t>perturb</a:t>
            </a:r>
            <a:r>
              <a:rPr kumimoji="1" lang="zh-CN" altLang="en-US" dirty="0"/>
              <a:t>后细胞的基因表达</a:t>
            </a:r>
            <a:endParaRPr kumimoji="1" lang="en-US" altLang="zh-CN" dirty="0"/>
          </a:p>
          <a:p>
            <a:r>
              <a:rPr kumimoji="1" lang="zh-CN" altLang="en-US" dirty="0"/>
              <a:t>绿色的点代表预测的细胞的基因表达</a:t>
            </a:r>
            <a:endParaRPr kumimoji="1" lang="en-US" altLang="zh-CN" dirty="0"/>
          </a:p>
          <a:p>
            <a:r>
              <a:rPr kumimoji="1" lang="zh-CN" altLang="en-US" dirty="0"/>
              <a:t>可以看到，只有我们的模型绿色和橙色的点贴合的比较紧密</a:t>
            </a:r>
            <a:endParaRPr kumimoji="1" lang="en-US" altLang="zh-CN" dirty="0"/>
          </a:p>
          <a:p>
            <a:r>
              <a:rPr kumimoji="1" lang="zh-CN" altLang="en-US" dirty="0"/>
              <a:t>而</a:t>
            </a:r>
            <a:r>
              <a:rPr kumimoji="1" lang="en-US" altLang="zh-CN" dirty="0"/>
              <a:t>CVAE</a:t>
            </a:r>
            <a:r>
              <a:rPr kumimoji="1" lang="zh-CN" altLang="en-US" dirty="0"/>
              <a:t>和</a:t>
            </a:r>
            <a:r>
              <a:rPr kumimoji="1" lang="en-US" altLang="zh-CN" dirty="0"/>
              <a:t>scGen</a:t>
            </a:r>
            <a:r>
              <a:rPr kumimoji="1" lang="zh-CN" altLang="en-US" dirty="0"/>
              <a:t>这两种基于</a:t>
            </a:r>
            <a:r>
              <a:rPr kumimoji="1" lang="en-US" altLang="zh-CN" dirty="0"/>
              <a:t>VAE</a:t>
            </a:r>
            <a:r>
              <a:rPr kumimoji="1" lang="zh-CN" altLang="en-US" dirty="0"/>
              <a:t>的方法则无法很好地分清</a:t>
            </a:r>
            <a:r>
              <a:rPr kumimoji="1" lang="en-US" altLang="zh-CN" dirty="0"/>
              <a:t>perturb</a:t>
            </a:r>
            <a:r>
              <a:rPr kumimoji="1" lang="zh-CN" altLang="en-US" dirty="0"/>
              <a:t>前后的细胞的特征，因此橙色的点大多分布在在绿色和蓝色的点中间，导致三种颜色的点混合在了一起</a:t>
            </a:r>
            <a:endParaRPr kumimoji="1" lang="en-US" altLang="zh-CN" dirty="0"/>
          </a:p>
          <a:p>
            <a:r>
              <a:rPr kumimoji="1" lang="zh-CN" altLang="en-US" dirty="0"/>
              <a:t>而</a:t>
            </a:r>
            <a:r>
              <a:rPr kumimoji="1" lang="en-US" altLang="zh-CN" dirty="0"/>
              <a:t>stGAN</a:t>
            </a:r>
            <a:r>
              <a:rPr kumimoji="1" lang="zh-CN" altLang="en-US" dirty="0"/>
              <a:t>和</a:t>
            </a:r>
            <a:r>
              <a:rPr kumimoji="1" lang="en-US" altLang="zh-CN" dirty="0"/>
              <a:t>sc-WGAN</a:t>
            </a:r>
            <a:r>
              <a:rPr kumimoji="1" lang="zh-CN" altLang="en-US" dirty="0"/>
              <a:t>这两个基于</a:t>
            </a:r>
            <a:r>
              <a:rPr kumimoji="1" lang="en-US" altLang="zh-CN" dirty="0"/>
              <a:t>GAN</a:t>
            </a:r>
            <a:r>
              <a:rPr kumimoji="1" lang="zh-CN" altLang="en-US" dirty="0"/>
              <a:t>的模型则无法很好地预测</a:t>
            </a:r>
            <a:r>
              <a:rPr kumimoji="1" lang="en-US" altLang="zh-CN" dirty="0"/>
              <a:t>perturb</a:t>
            </a:r>
            <a:r>
              <a:rPr kumimoji="1" lang="zh-CN" altLang="en-US" dirty="0"/>
              <a:t>的结果</a:t>
            </a:r>
            <a:r>
              <a:rPr kumimoji="1" lang="en-US" altLang="zh-CN" dirty="0"/>
              <a:t>,</a:t>
            </a:r>
            <a:r>
              <a:rPr kumimoji="1" lang="zh-CN" altLang="en-US" dirty="0"/>
              <a:t>其预测的结果远远偏离了</a:t>
            </a:r>
            <a:r>
              <a:rPr kumimoji="1" lang="en-US" altLang="zh-CN" dirty="0"/>
              <a:t>perturb</a:t>
            </a:r>
            <a:r>
              <a:rPr kumimoji="1" lang="zh-CN" altLang="en-US" dirty="0"/>
              <a:t>前后细胞的基因表达</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接下来我将使用</a:t>
            </a:r>
            <a:r>
              <a:rPr kumimoji="1" lang="en-US" altLang="zh-CN" dirty="0"/>
              <a:t>VQVAE</a:t>
            </a:r>
            <a:r>
              <a:rPr kumimoji="1" lang="zh-CN" altLang="en-US" dirty="0"/>
              <a:t>和</a:t>
            </a:r>
            <a:r>
              <a:rPr kumimoji="1" lang="en-US" altLang="zh-CN" dirty="0"/>
              <a:t>Diffusion</a:t>
            </a:r>
            <a:r>
              <a:rPr kumimoji="1" lang="zh-CN" altLang="en-US" dirty="0"/>
              <a:t> </a:t>
            </a:r>
            <a:r>
              <a:rPr kumimoji="1" lang="en-US" altLang="zh-CN" dirty="0"/>
              <a:t>model</a:t>
            </a:r>
            <a:r>
              <a:rPr kumimoji="1" lang="zh-CN" altLang="en-US" dirty="0"/>
              <a:t>等方法来提高模型的效果</a:t>
            </a:r>
            <a:endParaRPr kumimoji="1" lang="en-US" altLang="zh-CN" dirty="0"/>
          </a:p>
          <a:p>
            <a:r>
              <a:rPr kumimoji="1" lang="zh-CN" altLang="en-US" dirty="0"/>
              <a:t>这两种方法能很好地结局</a:t>
            </a:r>
            <a:r>
              <a:rPr kumimoji="1" lang="en-US" altLang="zh-CN" dirty="0"/>
              <a:t>VAE</a:t>
            </a:r>
            <a:r>
              <a:rPr kumimoji="1" lang="zh-CN" altLang="en-US" dirty="0"/>
              <a:t>导致的“模糊”的结果，进一步提高模型的准确率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23</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下一步我打算本模型从</a:t>
            </a:r>
            <a:r>
              <a:rPr kumimoji="1" lang="en-US" altLang="zh-CN" dirty="0"/>
              <a:t>single-cell</a:t>
            </a:r>
            <a:r>
              <a:rPr kumimoji="1" lang="zh-CN" altLang="en-US" dirty="0"/>
              <a:t>拓展到</a:t>
            </a:r>
            <a:r>
              <a:rPr kumimoji="1" lang="en-US" altLang="zh-CN" dirty="0"/>
              <a:t>Spatial</a:t>
            </a:r>
            <a:r>
              <a:rPr kumimoji="1" lang="zh-CN" altLang="en-US" dirty="0"/>
              <a:t> </a:t>
            </a:r>
            <a:r>
              <a:rPr kumimoji="1" lang="en-US" altLang="zh-CN" dirty="0"/>
              <a:t>transcriptomics</a:t>
            </a:r>
          </a:p>
          <a:p>
            <a:r>
              <a:rPr kumimoji="1" lang="zh-CN" altLang="en-US" dirty="0"/>
              <a:t>首先，在</a:t>
            </a:r>
            <a:r>
              <a:rPr kumimoji="1" lang="zh-CN" altLang="en-US" sz="1200" dirty="0">
                <a:latin typeface="Times New Roman" panose="02020603050405020304" pitchFamily="18" charset="0"/>
                <a:cs typeface="Times New Roman" panose="02020603050405020304" pitchFamily="18" charset="0"/>
              </a:rPr>
              <a:t>现实情况下的细胞往往不是单独存在的而是组成被称为组织</a:t>
            </a:r>
            <a:r>
              <a:rPr kumimoji="1" lang="en-US" altLang="zh-CN" sz="1200" dirty="0">
                <a:latin typeface="Times New Roman" panose="02020603050405020304" pitchFamily="18" charset="0"/>
                <a:cs typeface="Times New Roman" panose="02020603050405020304" pitchFamily="18" charset="0"/>
              </a:rPr>
              <a:t>(Tissue)</a:t>
            </a:r>
            <a:r>
              <a:rPr kumimoji="1" lang="zh-CN" altLang="en-US" sz="1200" dirty="0">
                <a:latin typeface="Times New Roman" panose="02020603050405020304" pitchFamily="18" charset="0"/>
                <a:cs typeface="Times New Roman" panose="02020603050405020304" pitchFamily="18" charset="0"/>
              </a:rPr>
              <a:t>的上层结构。</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的技术保留了细胞的位置信息的同时仍能测出细胞的基因表达</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因此，</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将可以预测 </a:t>
            </a:r>
            <a:r>
              <a:rPr kumimoji="1" lang="en-US" altLang="zh-CN" sz="1200" dirty="0">
                <a:latin typeface="Times New Roman" panose="02020603050405020304" pitchFamily="18" charset="0"/>
                <a:cs typeface="Times New Roman" panose="02020603050405020304" pitchFamily="18" charset="0"/>
              </a:rPr>
              <a:t>Perturb</a:t>
            </a:r>
            <a:r>
              <a:rPr kumimoji="1" lang="zh-CN" altLang="en-US" sz="1200" dirty="0">
                <a:latin typeface="Times New Roman" panose="02020603050405020304" pitchFamily="18" charset="0"/>
                <a:cs typeface="Times New Roman" panose="02020603050405020304" pitchFamily="18" charset="0"/>
              </a:rPr>
              <a:t> 之后细胞之间的相互作用是什么。</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比如，假设我现在有一份癌细胞的切片，并且我想测试一种新研发的药物是否可以对治疗癌症有所帮助，</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那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技术就可以检测出癌细胞周围都有什么细胞</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而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则可以预测出：在注射药物后癌细胞会发生什么变化，周围的细胞会发生什么变化，以及周围的细胞会如何响应这样的变化</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比如，在注射药物之后，周围的免疫细胞可能会识别出并杀死这个癌细胞。</a:t>
            </a:r>
            <a:endParaRPr kumimoji="1"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一下这几个方面展示我的结果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我的演讲到此为止，谢谢大家</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dirty="0"/>
              <a:t>首先我先来解释一下什么是</a:t>
            </a:r>
            <a:r>
              <a:rPr kumimoji="1" lang="en-US" altLang="zh-CN" dirty="0"/>
              <a:t>perturbation</a:t>
            </a:r>
          </a:p>
          <a:p>
            <a:r>
              <a:rPr kumimoji="1" lang="en-US" altLang="zh-CN" dirty="0"/>
              <a:t>Perturbation</a:t>
            </a:r>
            <a:r>
              <a:rPr kumimoji="1" lang="zh-CN" altLang="en-US" dirty="0"/>
              <a:t>，即扰动，在生物学中的定义指的是细胞收到的内外部干扰，如分子处理和基因突变。</a:t>
            </a:r>
            <a:endParaRPr kumimoji="1" lang="en-US" altLang="zh-CN" dirty="0"/>
          </a:p>
          <a:p>
            <a:r>
              <a:rPr kumimoji="1" lang="zh-CN" altLang="en-US" dirty="0"/>
              <a:t>比如，给细胞注射一些抑制生长的药物导致细胞死亡的这一个行为就可以称作是扰动。</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另外，这可以预测</a:t>
            </a:r>
            <a:r>
              <a:rPr kumimoji="1" lang="en-US" altLang="zh-CN" dirty="0"/>
              <a:t>”</a:t>
            </a:r>
            <a:r>
              <a:rPr kumimoji="1" lang="zh-CN" altLang="en-US" dirty="0"/>
              <a:t>消失</a:t>
            </a:r>
            <a:r>
              <a:rPr kumimoji="1" lang="en-US" altLang="zh-CN" dirty="0"/>
              <a:t>”</a:t>
            </a:r>
            <a:r>
              <a:rPr kumimoji="1" lang="zh-CN" altLang="en-US" dirty="0"/>
              <a:t>的细胞</a:t>
            </a:r>
            <a:endParaRPr kumimoji="1" lang="en-US" altLang="zh-CN" dirty="0"/>
          </a:p>
          <a:p>
            <a:r>
              <a:rPr kumimoji="1" lang="zh-CN" altLang="en-US" dirty="0"/>
              <a:t>因为在</a:t>
            </a:r>
            <a:r>
              <a:rPr kumimoji="1" lang="en-US" altLang="zh-CN" dirty="0"/>
              <a:t>Perturb</a:t>
            </a:r>
            <a:r>
              <a:rPr kumimoji="1" lang="zh-CN" altLang="en-US" dirty="0"/>
              <a:t>只有不一定每个细胞都能存活，而模型可以用改细胞</a:t>
            </a:r>
            <a:r>
              <a:rPr kumimoji="1" lang="en-US" altLang="zh-CN" dirty="0"/>
              <a:t>Perturb</a:t>
            </a:r>
            <a:r>
              <a:rPr kumimoji="1" lang="zh-CN" altLang="en-US" dirty="0"/>
              <a:t>前的信息来预测该细胞</a:t>
            </a:r>
            <a:r>
              <a:rPr kumimoji="1" lang="en-US" altLang="zh-CN" dirty="0"/>
              <a:t>Perturb</a:t>
            </a:r>
            <a:r>
              <a:rPr kumimoji="1" lang="zh-CN" altLang="en-US" dirty="0"/>
              <a:t>之后的结果</a:t>
            </a:r>
            <a:endParaRPr kumimoji="1" lang="en-US" altLang="zh-CN" dirty="0"/>
          </a:p>
          <a:p>
            <a:r>
              <a:rPr kumimoji="1" lang="zh-CN" altLang="en-US" dirty="0"/>
              <a:t>比如这张图，蓝色部分是细胞</a:t>
            </a:r>
            <a:r>
              <a:rPr kumimoji="1" lang="en-US" altLang="zh-CN" dirty="0"/>
              <a:t>perturb</a:t>
            </a:r>
            <a:r>
              <a:rPr kumimoji="1" lang="zh-CN" altLang="en-US" dirty="0"/>
              <a:t>前的信息，橙色的是细胞</a:t>
            </a:r>
            <a:r>
              <a:rPr kumimoji="1" lang="en-US" altLang="zh-CN" dirty="0"/>
              <a:t>perturb</a:t>
            </a:r>
            <a:r>
              <a:rPr kumimoji="1" lang="zh-CN" altLang="en-US" dirty="0"/>
              <a:t>后的信息。</a:t>
            </a:r>
            <a:endParaRPr kumimoji="1" lang="en-US" altLang="zh-CN" dirty="0"/>
          </a:p>
          <a:p>
            <a:r>
              <a:rPr kumimoji="1" lang="zh-CN" altLang="en-US" dirty="0"/>
              <a:t>现在右上角这部分的细胞信息损坏了无法测定</a:t>
            </a:r>
            <a:endParaRPr kumimoji="1" lang="en-US" altLang="zh-CN" dirty="0"/>
          </a:p>
          <a:p>
            <a:r>
              <a:rPr kumimoji="1" lang="zh-CN" altLang="en-US" dirty="0"/>
              <a:t>此时就可以用模型预测出这一块细胞在</a:t>
            </a:r>
            <a:r>
              <a:rPr kumimoji="1" lang="en-US" altLang="zh-CN" dirty="0"/>
              <a:t>perturb</a:t>
            </a:r>
            <a:r>
              <a:rPr kumimoji="1" lang="zh-CN" altLang="en-US" dirty="0"/>
              <a:t>之后的情况是如何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2265359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en-US" altLang="zh-CN" dirty="0"/>
              <a:t>WGAN</a:t>
            </a:r>
            <a:r>
              <a:rPr kumimoji="1" lang="zh-CN" altLang="en-US" dirty="0"/>
              <a:t>是</a:t>
            </a:r>
            <a:r>
              <a:rPr kumimoji="1" lang="en-US" altLang="zh-CN" dirty="0"/>
              <a:t>GAN</a:t>
            </a:r>
            <a:r>
              <a:rPr kumimoji="1" lang="zh-CN" altLang="en-US" dirty="0"/>
              <a:t>的改进版，可以使得</a:t>
            </a:r>
            <a:r>
              <a:rPr kumimoji="1" lang="en-US" altLang="zh-CN" dirty="0"/>
              <a:t>GAN</a:t>
            </a:r>
            <a:r>
              <a:rPr kumimoji="1" lang="zh-CN" altLang="en-US" dirty="0"/>
              <a:t>的训练更加稳定</a:t>
            </a:r>
            <a:endParaRPr kumimoji="1" lang="en-US" altLang="zh-CN" dirty="0"/>
          </a:p>
          <a:p>
            <a:r>
              <a:rPr kumimoji="1" lang="zh-CN" altLang="en-US" dirty="0"/>
              <a:t>然而由于模型仍然基于</a:t>
            </a:r>
            <a:r>
              <a:rPr kumimoji="1" lang="en-US" altLang="zh-CN" dirty="0"/>
              <a:t>GAN,</a:t>
            </a:r>
            <a:r>
              <a:rPr kumimoji="1" lang="zh-CN" altLang="en-US" dirty="0"/>
              <a:t>所以在做</a:t>
            </a:r>
            <a:r>
              <a:rPr kumimoji="1" lang="en-US" altLang="zh-CN" dirty="0"/>
              <a:t>perturb</a:t>
            </a:r>
            <a:r>
              <a:rPr kumimoji="1" lang="zh-CN" altLang="en-US" dirty="0"/>
              <a:t>预测的时候仍然是从随机分布中取样</a:t>
            </a:r>
            <a:endParaRPr kumimoji="1" lang="en-US" altLang="zh-CN" dirty="0"/>
          </a:p>
          <a:p>
            <a:r>
              <a:rPr kumimoji="1" lang="zh-CN" altLang="en-US" dirty="0"/>
              <a:t>导致生成结果过于随机，效果并不好。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endParaRPr kumimoji="1" lang="en-US" altLang="zh-CN" dirty="0"/>
          </a:p>
          <a:p>
            <a:r>
              <a:rPr kumimoji="1" lang="zh-CN" altLang="en-US" dirty="0"/>
              <a:t>但是该方法仅仅使用了一个常量来表达原细胞和</a:t>
            </a:r>
            <a:r>
              <a:rPr kumimoji="1" lang="en-US" altLang="zh-CN" dirty="0"/>
              <a:t>perturb</a:t>
            </a:r>
            <a:r>
              <a:rPr kumimoji="1" lang="zh-CN" altLang="en-US" dirty="0"/>
              <a:t>后的细胞的隐变量的差距，因此并不能很好地达到预测的效果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CVAE</a:t>
            </a:r>
            <a:r>
              <a:rPr kumimoji="1" lang="zh-CN" altLang="en-US" dirty="0"/>
              <a:t>和</a:t>
            </a:r>
            <a:r>
              <a:rPr kumimoji="1" lang="en-US" altLang="zh-CN" dirty="0"/>
              <a:t>stGAN,</a:t>
            </a:r>
            <a:r>
              <a:rPr kumimoji="1" lang="zh-CN" altLang="en-US" dirty="0"/>
              <a:t>模型对比的另外两种模型</a:t>
            </a:r>
            <a:endParaRPr kumimoji="1" lang="en-US" altLang="zh-CN" dirty="0"/>
          </a:p>
          <a:p>
            <a:r>
              <a:rPr kumimoji="1" lang="en-US" altLang="zh-CN" dirty="0"/>
              <a:t>CVAE</a:t>
            </a:r>
            <a:r>
              <a:rPr kumimoji="1" lang="zh-CN" altLang="en-US" dirty="0"/>
              <a:t>比起传统的</a:t>
            </a:r>
            <a:r>
              <a:rPr kumimoji="1" lang="en-US" altLang="zh-CN" dirty="0"/>
              <a:t>VAE</a:t>
            </a:r>
            <a:r>
              <a:rPr kumimoji="1" lang="zh-CN" altLang="en-US" dirty="0"/>
              <a:t>增加了输入细胞是否为</a:t>
            </a:r>
            <a:r>
              <a:rPr kumimoji="1" lang="en-US" altLang="zh-CN" dirty="0"/>
              <a:t>perturb</a:t>
            </a:r>
            <a:r>
              <a:rPr kumimoji="1" lang="zh-CN" altLang="en-US" dirty="0"/>
              <a:t>之后的细胞的信息，但仅此而已了，提升并不明显</a:t>
            </a:r>
            <a:endParaRPr kumimoji="1" lang="en-US" altLang="zh-CN" dirty="0"/>
          </a:p>
          <a:p>
            <a:r>
              <a:rPr kumimoji="1" lang="en-US" altLang="zh-CN" dirty="0"/>
              <a:t>stGAN</a:t>
            </a:r>
            <a:r>
              <a:rPr kumimoji="1" lang="zh-CN" altLang="en-US" dirty="0"/>
              <a:t>则使用了</a:t>
            </a:r>
            <a:r>
              <a:rPr kumimoji="1" lang="en-US" altLang="zh-CN" dirty="0"/>
              <a:t>style</a:t>
            </a:r>
            <a:r>
              <a:rPr kumimoji="1" lang="zh-CN" altLang="en-US" dirty="0"/>
              <a:t> </a:t>
            </a:r>
            <a:r>
              <a:rPr kumimoji="1" lang="en-US" altLang="zh-CN" dirty="0"/>
              <a:t>transfer</a:t>
            </a:r>
            <a:r>
              <a:rPr kumimoji="1" lang="zh-CN" altLang="en-US" dirty="0"/>
              <a:t>的方法，引入了</a:t>
            </a:r>
            <a:r>
              <a:rPr kumimoji="1" lang="en-US" altLang="zh-CN" dirty="0"/>
              <a:t>style</a:t>
            </a:r>
            <a:r>
              <a:rPr kumimoji="1" lang="zh-CN" altLang="en-US" dirty="0"/>
              <a:t> </a:t>
            </a:r>
            <a:r>
              <a:rPr kumimoji="1" lang="en-US" altLang="zh-CN" dirty="0"/>
              <a:t>transfer,</a:t>
            </a:r>
            <a:r>
              <a:rPr kumimoji="1" lang="zh-CN" altLang="en-US" dirty="0"/>
              <a:t>可以将</a:t>
            </a:r>
            <a:r>
              <a:rPr kumimoji="1" lang="en-US" altLang="zh-CN" dirty="0"/>
              <a:t>perturb</a:t>
            </a:r>
            <a:r>
              <a:rPr kumimoji="1" lang="zh-CN" altLang="en-US" dirty="0"/>
              <a:t>后细胞的风格迁移到原本的细胞图像上</a:t>
            </a:r>
            <a:r>
              <a:rPr kumimoji="1" lang="en-US" altLang="zh-CN" dirty="0"/>
              <a:t>,</a:t>
            </a:r>
            <a:r>
              <a:rPr kumimoji="1" lang="zh-CN" altLang="en-US" dirty="0"/>
              <a:t>效果比起传统的</a:t>
            </a:r>
            <a:r>
              <a:rPr kumimoji="1" lang="en-US" altLang="zh-CN" dirty="0"/>
              <a:t>GAN</a:t>
            </a:r>
            <a:r>
              <a:rPr kumimoji="1" lang="zh-CN" altLang="en-US" dirty="0"/>
              <a:t>和</a:t>
            </a:r>
            <a:r>
              <a:rPr kumimoji="1" lang="en-US" altLang="zh-CN" dirty="0"/>
              <a:t>WGAN</a:t>
            </a:r>
            <a:r>
              <a:rPr kumimoji="1" lang="zh-CN" altLang="en-US" dirty="0"/>
              <a:t>有了很大的提升，但是效果仍然比不上基于</a:t>
            </a:r>
            <a:r>
              <a:rPr kumimoji="1" lang="en-US" altLang="zh-CN" dirty="0"/>
              <a:t>VAE</a:t>
            </a:r>
            <a:r>
              <a:rPr kumimoji="1" lang="zh-CN" altLang="en-US" dirty="0"/>
              <a:t>的算法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690947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2023/10/23</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00.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40.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6.png"/><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2.png"/><Relationship Id="rId7"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8.png"/><Relationship Id="rId7"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183218"/>
            <a:ext cx="9000000" cy="2106203"/>
          </a:xfrm>
          <a:prstGeom prst="rect">
            <a:avLst/>
          </a:prstGeom>
        </p:spPr>
      </p:pic>
      <p:sp>
        <p:nvSpPr>
          <p:cNvPr id="12" name="文本框 11">
            <a:extLst>
              <a:ext uri="{FF2B5EF4-FFF2-40B4-BE49-F238E27FC236}">
                <a16:creationId xmlns:a16="http://schemas.microsoft.com/office/drawing/2014/main" id="{61BEA99B-C4E6-09F7-BBCA-71B26D83E17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1BACE0D-1BBD-B652-6990-309F4310677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
        <p:nvSpPr>
          <p:cNvPr id="10" name="文本框 9">
            <a:extLst>
              <a:ext uri="{FF2B5EF4-FFF2-40B4-BE49-F238E27FC236}">
                <a16:creationId xmlns:a16="http://schemas.microsoft.com/office/drawing/2014/main" id="{54828A50-FAD5-994D-1BFE-56876A0B7D3E}"/>
              </a:ext>
            </a:extLst>
          </p:cNvPr>
          <p:cNvSpPr txBox="1"/>
          <p:nvPr/>
        </p:nvSpPr>
        <p:spPr>
          <a:xfrm>
            <a:off x="5390526" y="750475"/>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631686"/>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319894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3"/>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4"/>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5"/>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6"/>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7"/>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8"/>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9"/>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10"/>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1"/>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2"/>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3"/>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4"/>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研究结论</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3"/>
                <a:stretch>
                  <a:fillRect l="-1747" t="-9091" r="-1747"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6">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7">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80117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801170" cy="707886"/>
              </a:xfrm>
              <a:prstGeom prst="rect">
                <a:avLst/>
              </a:prstGeom>
              <a:blipFill>
                <a:blip r:embed="rId3"/>
                <a:stretch>
                  <a:fillRect l="-1667" t="-5263" b="-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6">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7">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8">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5" name="文本框 4">
            <a:extLst>
              <a:ext uri="{FF2B5EF4-FFF2-40B4-BE49-F238E27FC236}">
                <a16:creationId xmlns:a16="http://schemas.microsoft.com/office/drawing/2014/main" id="{F2F855B1-7643-A839-C65C-E1D5669981A7}"/>
              </a:ext>
            </a:extLst>
          </p:cNvPr>
          <p:cNvSpPr txBox="1"/>
          <p:nvPr/>
        </p:nvSpPr>
        <p:spPr>
          <a:xfrm>
            <a:off x="2135560" y="1379054"/>
            <a:ext cx="1943619" cy="523220"/>
          </a:xfrm>
          <a:prstGeom prst="rect">
            <a:avLst/>
          </a:prstGeom>
          <a:noFill/>
        </p:spPr>
        <p:txBody>
          <a:bodyPr wrap="square">
            <a:spAutoFit/>
          </a:bodyPr>
          <a:lstStyle/>
          <a:p>
            <a:pPr algn="ctr"/>
            <a:r>
              <a:rPr lang="en-US" altLang="zh-CN" sz="2800" dirty="0" err="1">
                <a:latin typeface="Times New Roman" panose="02020603050405020304" pitchFamily="18" charset="0"/>
                <a:cs typeface="Times New Roman" panose="02020603050405020304" pitchFamily="18" charset="0"/>
              </a:rPr>
              <a:t>pbmc</a:t>
            </a:r>
            <a:r>
              <a:rPr lang="en-US" altLang="zh-CN" sz="2800" dirty="0">
                <a:latin typeface="Times New Roman" panose="02020603050405020304" pitchFamily="18" charset="0"/>
                <a:cs typeface="Times New Roman" panose="02020603050405020304" pitchFamily="18" charset="0"/>
              </a:rPr>
              <a:t>-Kang</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研究结论</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scPerb(ours)</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grpSp>
        <p:nvGrpSpPr>
          <p:cNvPr id="3" name="组合 2">
            <a:extLst>
              <a:ext uri="{FF2B5EF4-FFF2-40B4-BE49-F238E27FC236}">
                <a16:creationId xmlns:a16="http://schemas.microsoft.com/office/drawing/2014/main" id="{5D79038D-14AF-2B7C-5AF1-0184C58C8D6E}"/>
              </a:ext>
            </a:extLst>
          </p:cNvPr>
          <p:cNvGrpSpPr/>
          <p:nvPr/>
        </p:nvGrpSpPr>
        <p:grpSpPr>
          <a:xfrm>
            <a:off x="839416" y="1988840"/>
            <a:ext cx="4004976" cy="4429323"/>
            <a:chOff x="839416" y="1988840"/>
            <a:chExt cx="4004976" cy="4429323"/>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3"/>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grpSp>
        <p:nvGrpSpPr>
          <p:cNvPr id="4" name="组合 3">
            <a:extLst>
              <a:ext uri="{FF2B5EF4-FFF2-40B4-BE49-F238E27FC236}">
                <a16:creationId xmlns:a16="http://schemas.microsoft.com/office/drawing/2014/main" id="{7A75B09C-D460-04DD-DE31-8F1EB0E1E4C4}"/>
              </a:ext>
            </a:extLst>
          </p:cNvPr>
          <p:cNvGrpSpPr/>
          <p:nvPr/>
        </p:nvGrpSpPr>
        <p:grpSpPr>
          <a:xfrm>
            <a:off x="5315489" y="1513393"/>
            <a:ext cx="6876511" cy="4589219"/>
            <a:chOff x="5303912" y="1528450"/>
            <a:chExt cx="6876511" cy="4589219"/>
          </a:xfrm>
        </p:grpSpPr>
        <p:sp>
          <p:nvSpPr>
            <p:cNvPr id="9" name="文本框 8">
              <a:extLst>
                <a:ext uri="{FF2B5EF4-FFF2-40B4-BE49-F238E27FC236}">
                  <a16:creationId xmlns:a16="http://schemas.microsoft.com/office/drawing/2014/main" id="{05C341E1-4AC3-77EE-ED66-B2C63BD60DD5}"/>
                </a:ext>
              </a:extLst>
            </p:cNvPr>
            <p:cNvSpPr txBox="1"/>
            <p:nvPr/>
          </p:nvSpPr>
          <p:spPr>
            <a:xfrm>
              <a:off x="5303912" y="1528450"/>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03912" y="2560338"/>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03912" y="3885450"/>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03912" y="4917340"/>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03912" y="3222894"/>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153701"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什么是扰动</a:t>
            </a:r>
            <a:r>
              <a:rPr kumimoji="1" lang="en-US" altLang="zh-CN" sz="2800" dirty="0">
                <a:latin typeface="Times New Roman" panose="02020603050405020304" pitchFamily="18" charset="0"/>
                <a:cs typeface="Times New Roman" panose="02020603050405020304" pitchFamily="18" charset="0"/>
              </a:rPr>
              <a:t>(Perturbation)?</a:t>
            </a:r>
            <a:endParaRPr kumimoji="1" lang="zh-CN" altLang="en-US" sz="28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723705" y="3084642"/>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5" y="2253645"/>
            <a:ext cx="7244503" cy="830997"/>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给细胞一些刺激物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比如抑制生长的药物</a:t>
            </a:r>
            <a:r>
              <a:rPr kumimoji="1" lang="en-US" altLang="zh-CN" sz="2400" dirty="0">
                <a:latin typeface="Times New Roman" panose="02020603050405020304" pitchFamily="18" charset="0"/>
                <a:cs typeface="Times New Roman" panose="02020603050405020304" pitchFamily="18" charset="0"/>
              </a:rPr>
              <a:t>)</a:t>
            </a:r>
          </a:p>
          <a:p>
            <a:r>
              <a:rPr kumimoji="1" lang="zh-CN" altLang="en-US" sz="2400" dirty="0">
                <a:latin typeface="Times New Roman" panose="02020603050405020304" pitchFamily="18" charset="0"/>
                <a:cs typeface="Times New Roman" panose="02020603050405020304" pitchFamily="18" charset="0"/>
              </a:rPr>
              <a:t>导致细胞发生变化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比如导致细胞死亡</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就是一种扰动</a:t>
            </a:r>
          </a:p>
        </p:txBody>
      </p:sp>
      <p:sp>
        <p:nvSpPr>
          <p:cNvPr id="21" name="文本框 20">
            <a:extLst>
              <a:ext uri="{FF2B5EF4-FFF2-40B4-BE49-F238E27FC236}">
                <a16:creationId xmlns:a16="http://schemas.microsoft.com/office/drawing/2014/main" id="{0E9F0FD6-FC49-C2C1-B224-FD3BA35E3FBA}"/>
              </a:ext>
            </a:extLst>
          </p:cNvPr>
          <p:cNvSpPr txBox="1"/>
          <p:nvPr/>
        </p:nvSpPr>
        <p:spPr>
          <a:xfrm>
            <a:off x="723705" y="1791980"/>
            <a:ext cx="645241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对细胞处理的操作就是 </a:t>
            </a:r>
            <a:r>
              <a:rPr kumimoji="1" lang="en-US" altLang="zh-CN" sz="2400" dirty="0">
                <a:latin typeface="Times New Roman" panose="02020603050405020304" pitchFamily="18" charset="0"/>
                <a:cs typeface="Times New Roman" panose="02020603050405020304" pitchFamily="18" charset="0"/>
              </a:rPr>
              <a:t>Perturbation</a:t>
            </a:r>
            <a:endParaRPr kumimoji="1"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2339102"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可以减少成本</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4846"/>
            <a:ext cx="732283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现在要测试一种药物是否能让</a:t>
            </a:r>
            <a:r>
              <a:rPr kumimoji="1" lang="en-US" altLang="zh-CN" sz="2400" dirty="0">
                <a:latin typeface="Times New Roman" panose="02020603050405020304" pitchFamily="18" charset="0"/>
                <a:cs typeface="Times New Roman" panose="02020603050405020304" pitchFamily="18" charset="0"/>
              </a:rPr>
              <a:t>CD4T</a:t>
            </a:r>
            <a:r>
              <a:rPr kumimoji="1" lang="zh-CN" altLang="en-US" sz="2400" dirty="0">
                <a:latin typeface="Times New Roman" panose="02020603050405020304" pitchFamily="18" charset="0"/>
                <a:cs typeface="Times New Roman" panose="02020603050405020304" pitchFamily="18" charset="0"/>
              </a:rPr>
              <a:t>细胞长得更好</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21334"/>
            <a:ext cx="695575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在实际测试前可以用模型来验证这种药物的可行性</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不仅节省了时间，也减少了不必要的浪费。</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4067153"/>
            <a:ext cx="880241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在小规模测试后也可以用模型来预测大规模测试的效果，</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特别是对于一些珍贵的细胞样本来说，这能减少大量</a:t>
            </a:r>
            <a:r>
              <a:rPr kumimoji="1" lang="zh-CN" altLang="en-US" sz="2400" dirty="0"/>
              <a:t>实验</a:t>
            </a:r>
            <a:r>
              <a:rPr kumimoji="1" lang="zh-CN" altLang="en-US" sz="2400" dirty="0">
                <a:latin typeface="Times New Roman" panose="02020603050405020304" pitchFamily="18" charset="0"/>
                <a:cs typeface="Times New Roman" panose="02020603050405020304" pitchFamily="18" charset="0"/>
              </a:rPr>
              <a:t>成本。</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695400"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695400" y="1969676"/>
            <a:ext cx="4277133"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可以预测“消失”的细胞</a:t>
            </a:r>
          </a:p>
        </p:txBody>
      </p:sp>
      <p:sp>
        <p:nvSpPr>
          <p:cNvPr id="7" name="文本框 6">
            <a:extLst>
              <a:ext uri="{FF2B5EF4-FFF2-40B4-BE49-F238E27FC236}">
                <a16:creationId xmlns:a16="http://schemas.microsoft.com/office/drawing/2014/main" id="{C00C4C4D-A01F-E5D9-8278-448C4F157B0B}"/>
              </a:ext>
            </a:extLst>
          </p:cNvPr>
          <p:cNvSpPr txBox="1"/>
          <p:nvPr/>
        </p:nvSpPr>
        <p:spPr>
          <a:xfrm>
            <a:off x="695400" y="2861831"/>
            <a:ext cx="5168403"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之后不一定每个细胞都能存活</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62BE2-96EE-F1AE-8D10-D23500DF36EE}"/>
              </a:ext>
            </a:extLst>
          </p:cNvPr>
          <p:cNvSpPr txBox="1"/>
          <p:nvPr/>
        </p:nvSpPr>
        <p:spPr>
          <a:xfrm>
            <a:off x="695400" y="3692432"/>
            <a:ext cx="9219190"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模型可以用该细胞</a:t>
            </a:r>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前的信息来预测该细胞 </a:t>
            </a:r>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之后的结果</a:t>
            </a:r>
          </a:p>
        </p:txBody>
      </p:sp>
      <p:pic>
        <p:nvPicPr>
          <p:cNvPr id="13" name="图片 12">
            <a:extLst>
              <a:ext uri="{FF2B5EF4-FFF2-40B4-BE49-F238E27FC236}">
                <a16:creationId xmlns:a16="http://schemas.microsoft.com/office/drawing/2014/main" id="{C66B2081-4324-0D3C-2FC8-10A009EC1734}"/>
              </a:ext>
            </a:extLst>
          </p:cNvPr>
          <p:cNvPicPr>
            <a:picLocks noChangeAspect="1"/>
          </p:cNvPicPr>
          <p:nvPr/>
        </p:nvPicPr>
        <p:blipFill rotWithShape="1">
          <a:blip r:embed="rId3">
            <a:extLst>
              <a:ext uri="{28A0092B-C50C-407E-A947-70E740481C1C}">
                <a14:useLocalDpi xmlns:a14="http://schemas.microsoft.com/office/drawing/2010/main" val="0"/>
              </a:ext>
            </a:extLst>
          </a:blip>
          <a:srcRect l="3480" b="7609"/>
          <a:stretch/>
        </p:blipFill>
        <p:spPr>
          <a:xfrm>
            <a:off x="6487466" y="441979"/>
            <a:ext cx="5527148" cy="3021605"/>
          </a:xfrm>
          <a:prstGeom prst="rect">
            <a:avLst/>
          </a:prstGeom>
        </p:spPr>
      </p:pic>
      <p:sp>
        <p:nvSpPr>
          <p:cNvPr id="12" name="矩形 11">
            <a:extLst>
              <a:ext uri="{FF2B5EF4-FFF2-40B4-BE49-F238E27FC236}">
                <a16:creationId xmlns:a16="http://schemas.microsoft.com/office/drawing/2014/main" id="{F98A2169-341D-1891-4A97-007F8655AD97}"/>
              </a:ext>
            </a:extLst>
          </p:cNvPr>
          <p:cNvSpPr/>
          <p:nvPr/>
        </p:nvSpPr>
        <p:spPr>
          <a:xfrm>
            <a:off x="9260732" y="791318"/>
            <a:ext cx="1356334" cy="11783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43046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animBg="1"/>
      <p:bldP spid="1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9456435"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输出的结果过于随机</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不容易生成想要的结果</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方差较大的结果</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791744" y="620688"/>
            <a:ext cx="4968552" cy="6142331"/>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5254249" y="166443"/>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2" name="文本框 11">
            <a:extLst>
              <a:ext uri="{FF2B5EF4-FFF2-40B4-BE49-F238E27FC236}">
                <a16:creationId xmlns:a16="http://schemas.microsoft.com/office/drawing/2014/main" id="{61BEA99B-C4E6-09F7-BBCA-71B26D83E17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1BACE0D-1BBD-B652-6990-309F4310677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1888</TotalTime>
  <Words>2092</Words>
  <Application>Microsoft Macintosh PowerPoint</Application>
  <PresentationFormat>宽屏</PresentationFormat>
  <Paragraphs>239</Paragraphs>
  <Slides>25</Slides>
  <Notes>20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25</vt:i4>
      </vt:variant>
    </vt:vector>
  </HeadingPairs>
  <TitlesOfParts>
    <vt:vector size="41"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146</cp:revision>
  <dcterms:modified xsi:type="dcterms:W3CDTF">2023-10-23T09:51:27Z</dcterms:modified>
</cp:coreProperties>
</file>